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4"/>
  </p:notesMasterIdLst>
  <p:handoutMasterIdLst>
    <p:handoutMasterId r:id="rId35"/>
  </p:handoutMasterIdLst>
  <p:sldIdLst>
    <p:sldId id="290" r:id="rId2"/>
    <p:sldId id="258" r:id="rId3"/>
    <p:sldId id="259" r:id="rId4"/>
    <p:sldId id="291" r:id="rId5"/>
    <p:sldId id="292" r:id="rId6"/>
    <p:sldId id="260" r:id="rId7"/>
    <p:sldId id="262" r:id="rId8"/>
    <p:sldId id="282" r:id="rId9"/>
    <p:sldId id="264" r:id="rId10"/>
    <p:sldId id="28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84" r:id="rId23"/>
    <p:sldId id="287" r:id="rId24"/>
    <p:sldId id="275" r:id="rId25"/>
    <p:sldId id="276" r:id="rId26"/>
    <p:sldId id="277" r:id="rId27"/>
    <p:sldId id="286" r:id="rId28"/>
    <p:sldId id="285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E91C0"/>
    <a:srgbClr val="FFFFCC"/>
    <a:srgbClr val="DDDD6D"/>
    <a:srgbClr val="EDFD59"/>
    <a:srgbClr val="CCCC00"/>
    <a:srgbClr val="57561D"/>
    <a:srgbClr val="83812B"/>
    <a:srgbClr val="78B097"/>
    <a:srgbClr val="75B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4481" autoAdjust="0"/>
  </p:normalViewPr>
  <p:slideViewPr>
    <p:cSldViewPr>
      <p:cViewPr varScale="1">
        <p:scale>
          <a:sx n="83" d="100"/>
          <a:sy n="83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36E39-4A65-482D-B4B8-B1E024C8F2D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4F7520-171B-432A-B2C8-D47A3AD7A6EE}">
      <dgm:prSet phldrT="[Text]"/>
      <dgm:spPr/>
      <dgm:t>
        <a:bodyPr/>
        <a:lstStyle/>
        <a:p>
          <a:r>
            <a:rPr lang="en-US" dirty="0" smtClean="0"/>
            <a:t>Analyze Transaction</a:t>
          </a:r>
          <a:endParaRPr lang="en-US" dirty="0"/>
        </a:p>
      </dgm:t>
    </dgm:pt>
    <dgm:pt modelId="{A41FA81F-E56E-4EDF-9FD7-810515D021F1}" type="parTrans" cxnId="{C75BB5D3-4353-4058-8A8F-A675E5D188BA}">
      <dgm:prSet/>
      <dgm:spPr/>
      <dgm:t>
        <a:bodyPr/>
        <a:lstStyle/>
        <a:p>
          <a:endParaRPr lang="en-US"/>
        </a:p>
      </dgm:t>
    </dgm:pt>
    <dgm:pt modelId="{E2A205BD-8D70-45DA-BA34-EB905696420D}" type="sibTrans" cxnId="{C75BB5D3-4353-4058-8A8F-A675E5D188BA}">
      <dgm:prSet/>
      <dgm:spPr/>
      <dgm:t>
        <a:bodyPr/>
        <a:lstStyle/>
        <a:p>
          <a:endParaRPr lang="en-US"/>
        </a:p>
      </dgm:t>
    </dgm:pt>
    <dgm:pt modelId="{01032B65-737E-4784-B37C-E49175B5998C}">
      <dgm:prSet phldrT="[Text]"/>
      <dgm:spPr/>
      <dgm:t>
        <a:bodyPr/>
        <a:lstStyle/>
        <a:p>
          <a:r>
            <a:rPr lang="en-US" dirty="0" smtClean="0"/>
            <a:t>Record</a:t>
          </a:r>
          <a:endParaRPr lang="en-US" dirty="0"/>
        </a:p>
      </dgm:t>
    </dgm:pt>
    <dgm:pt modelId="{D9FD2363-17AC-4F81-B6D2-BF9F7069F45E}" type="parTrans" cxnId="{19651B05-EC84-48BC-9204-7119752FB723}">
      <dgm:prSet/>
      <dgm:spPr/>
      <dgm:t>
        <a:bodyPr/>
        <a:lstStyle/>
        <a:p>
          <a:endParaRPr lang="en-US"/>
        </a:p>
      </dgm:t>
    </dgm:pt>
    <dgm:pt modelId="{8A1EEC1A-8DE1-4B5F-8CB0-0D73AB266904}" type="sibTrans" cxnId="{19651B05-EC84-48BC-9204-7119752FB723}">
      <dgm:prSet/>
      <dgm:spPr/>
      <dgm:t>
        <a:bodyPr/>
        <a:lstStyle/>
        <a:p>
          <a:endParaRPr lang="en-US"/>
        </a:p>
      </dgm:t>
    </dgm:pt>
    <dgm:pt modelId="{393FB71D-83EA-4333-BA19-D309B359ACF9}">
      <dgm:prSet phldrT="[Text]"/>
      <dgm:spPr/>
      <dgm:t>
        <a:bodyPr/>
        <a:lstStyle/>
        <a:p>
          <a:r>
            <a:rPr lang="en-US" dirty="0" smtClean="0"/>
            <a:t>Classify</a:t>
          </a:r>
          <a:endParaRPr lang="en-US" dirty="0"/>
        </a:p>
      </dgm:t>
    </dgm:pt>
    <dgm:pt modelId="{BDF1B630-D522-466A-A648-191AA36EECB4}" type="parTrans" cxnId="{657F23A1-C7D6-49BC-A4CC-FA1DD58A9F12}">
      <dgm:prSet/>
      <dgm:spPr/>
      <dgm:t>
        <a:bodyPr/>
        <a:lstStyle/>
        <a:p>
          <a:endParaRPr lang="en-US"/>
        </a:p>
      </dgm:t>
    </dgm:pt>
    <dgm:pt modelId="{024F97B0-AA22-49FA-B44C-B68945482274}" type="sibTrans" cxnId="{657F23A1-C7D6-49BC-A4CC-FA1DD58A9F12}">
      <dgm:prSet/>
      <dgm:spPr/>
      <dgm:t>
        <a:bodyPr/>
        <a:lstStyle/>
        <a:p>
          <a:endParaRPr lang="en-US"/>
        </a:p>
      </dgm:t>
    </dgm:pt>
    <dgm:pt modelId="{890DA98A-1857-4021-848B-4A38D087188E}">
      <dgm:prSet phldrT="[Text]"/>
      <dgm:spPr/>
      <dgm:t>
        <a:bodyPr/>
        <a:lstStyle/>
        <a:p>
          <a:r>
            <a:rPr lang="en-US" dirty="0" smtClean="0"/>
            <a:t>Summarize</a:t>
          </a:r>
          <a:endParaRPr lang="en-US" dirty="0"/>
        </a:p>
      </dgm:t>
    </dgm:pt>
    <dgm:pt modelId="{22F77815-D1E6-4167-A547-21616CB84282}" type="parTrans" cxnId="{05E96A5C-2F71-465E-9809-FCD263DBFD38}">
      <dgm:prSet/>
      <dgm:spPr/>
      <dgm:t>
        <a:bodyPr/>
        <a:lstStyle/>
        <a:p>
          <a:endParaRPr lang="en-US"/>
        </a:p>
      </dgm:t>
    </dgm:pt>
    <dgm:pt modelId="{546935EB-B025-4D08-B2C6-C2F9AF389A7C}" type="sibTrans" cxnId="{05E96A5C-2F71-465E-9809-FCD263DBFD38}">
      <dgm:prSet/>
      <dgm:spPr/>
      <dgm:t>
        <a:bodyPr/>
        <a:lstStyle/>
        <a:p>
          <a:endParaRPr lang="en-US"/>
        </a:p>
      </dgm:t>
    </dgm:pt>
    <dgm:pt modelId="{A25E75D0-9C4D-4757-AF83-D899CC9048E1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9B33D7EF-ADE7-4CAE-A457-640B33EC4594}" type="parTrans" cxnId="{EEB01029-418A-4763-BEF1-2DFB30350841}">
      <dgm:prSet/>
      <dgm:spPr/>
      <dgm:t>
        <a:bodyPr/>
        <a:lstStyle/>
        <a:p>
          <a:endParaRPr lang="en-US"/>
        </a:p>
      </dgm:t>
    </dgm:pt>
    <dgm:pt modelId="{D2F14B68-F170-4FBD-A46D-B048A5FBC208}" type="sibTrans" cxnId="{EEB01029-418A-4763-BEF1-2DFB30350841}">
      <dgm:prSet/>
      <dgm:spPr/>
      <dgm:t>
        <a:bodyPr/>
        <a:lstStyle/>
        <a:p>
          <a:endParaRPr lang="en-US"/>
        </a:p>
      </dgm:t>
    </dgm:pt>
    <dgm:pt modelId="{106CD09D-DEFB-42F4-BF2D-F84EC87D7213}">
      <dgm:prSet phldrT="[Text]"/>
      <dgm:spPr/>
      <dgm:t>
        <a:bodyPr/>
        <a:lstStyle/>
        <a:p>
          <a:r>
            <a:rPr lang="en-US" dirty="0" smtClean="0"/>
            <a:t>Audit</a:t>
          </a:r>
          <a:endParaRPr lang="en-US" dirty="0"/>
        </a:p>
      </dgm:t>
    </dgm:pt>
    <dgm:pt modelId="{3DEF15BA-F86D-402F-82F0-DF60D566CD26}" type="parTrans" cxnId="{98A2AFC5-5982-41F2-B7D6-D179212F7B35}">
      <dgm:prSet/>
      <dgm:spPr/>
      <dgm:t>
        <a:bodyPr/>
        <a:lstStyle/>
        <a:p>
          <a:endParaRPr lang="en-US"/>
        </a:p>
      </dgm:t>
    </dgm:pt>
    <dgm:pt modelId="{FDBFACF4-8FD6-4DBC-92FA-0BC92FF786F5}" type="sibTrans" cxnId="{98A2AFC5-5982-41F2-B7D6-D179212F7B35}">
      <dgm:prSet/>
      <dgm:spPr/>
      <dgm:t>
        <a:bodyPr/>
        <a:lstStyle/>
        <a:p>
          <a:endParaRPr lang="en-US"/>
        </a:p>
      </dgm:t>
    </dgm:pt>
    <dgm:pt modelId="{739816B7-8182-42C1-A06B-C9302B5702EF}">
      <dgm:prSet/>
      <dgm:spPr/>
      <dgm:t>
        <a:bodyPr/>
        <a:lstStyle/>
        <a:p>
          <a:r>
            <a:rPr lang="en-US" smtClean="0"/>
            <a:t>Financial Statement Analysis</a:t>
          </a:r>
          <a:endParaRPr lang="en-US" dirty="0"/>
        </a:p>
      </dgm:t>
    </dgm:pt>
    <dgm:pt modelId="{210E56B7-356D-407F-9845-5340821E53A8}" type="parTrans" cxnId="{F80C97A8-2DCE-4B8A-BFEE-15B405705660}">
      <dgm:prSet/>
      <dgm:spPr/>
      <dgm:t>
        <a:bodyPr/>
        <a:lstStyle/>
        <a:p>
          <a:endParaRPr lang="en-US"/>
        </a:p>
      </dgm:t>
    </dgm:pt>
    <dgm:pt modelId="{44F4CE96-18E4-43E0-B7EC-04D25AD750AF}" type="sibTrans" cxnId="{F80C97A8-2DCE-4B8A-BFEE-15B405705660}">
      <dgm:prSet/>
      <dgm:spPr/>
      <dgm:t>
        <a:bodyPr/>
        <a:lstStyle/>
        <a:p>
          <a:endParaRPr lang="en-US"/>
        </a:p>
      </dgm:t>
    </dgm:pt>
    <dgm:pt modelId="{693111A3-43AB-4E33-A088-FDC35D33E8CA}" type="pres">
      <dgm:prSet presAssocID="{60836E39-4A65-482D-B4B8-B1E024C8F2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C090C-B311-4562-A143-522766A89F04}" type="pres">
      <dgm:prSet presAssocID="{60836E39-4A65-482D-B4B8-B1E024C8F2DB}" presName="cycle" presStyleCnt="0"/>
      <dgm:spPr/>
    </dgm:pt>
    <dgm:pt modelId="{732790CE-1153-4377-96D6-236C8508E33F}" type="pres">
      <dgm:prSet presAssocID="{594F7520-171B-432A-B2C8-D47A3AD7A6EE}" presName="nodeFirstNode" presStyleLbl="node1" presStyleIdx="0" presStyleCnt="7" custRadScaleRad="101804" custRadScaleInc="-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39562-4E3D-46F5-9E8D-B37FC514F5DD}" type="pres">
      <dgm:prSet presAssocID="{E2A205BD-8D70-45DA-BA34-EB905696420D}" presName="sibTransFirstNode" presStyleLbl="bgShp" presStyleIdx="0" presStyleCnt="1" custAng="19542900" custLinFactNeighborX="-4196" custLinFactNeighborY="3257"/>
      <dgm:spPr/>
      <dgm:t>
        <a:bodyPr/>
        <a:lstStyle/>
        <a:p>
          <a:endParaRPr lang="en-US"/>
        </a:p>
      </dgm:t>
    </dgm:pt>
    <dgm:pt modelId="{DE129CC8-8769-4A0E-970A-761871B47277}" type="pres">
      <dgm:prSet presAssocID="{01032B65-737E-4784-B37C-E49175B5998C}" presName="nodeFollowingNodes" presStyleLbl="node1" presStyleIdx="1" presStyleCnt="7" custRadScaleRad="97601" custRadScaleInc="20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08911-B41E-48B2-86A7-23953FC0D89B}" type="pres">
      <dgm:prSet presAssocID="{393FB71D-83EA-4333-BA19-D309B359ACF9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49C93-C989-4965-B018-D228E515DD2C}" type="pres">
      <dgm:prSet presAssocID="{890DA98A-1857-4021-848B-4A38D087188E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67AEB-DC8F-4C8A-BA98-0FE1A9071602}" type="pres">
      <dgm:prSet presAssocID="{A25E75D0-9C4D-4757-AF83-D899CC9048E1}" presName="nodeFollowingNodes" presStyleLbl="node1" presStyleIdx="4" presStyleCnt="7" custRadScaleRad="105454" custRadScaleInc="16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92FB-9C65-410D-B343-8FF94E964A01}" type="pres">
      <dgm:prSet presAssocID="{106CD09D-DEFB-42F4-BF2D-F84EC87D721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6D88-3390-40A6-9B4F-6EBD5B4F8760}" type="pres">
      <dgm:prSet presAssocID="{739816B7-8182-42C1-A06B-C9302B5702EF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0BF3E0-4FEC-497B-ABFC-58938B2CA97F}" type="presOf" srcId="{60836E39-4A65-482D-B4B8-B1E024C8F2DB}" destId="{693111A3-43AB-4E33-A088-FDC35D33E8CA}" srcOrd="0" destOrd="0" presId="urn:microsoft.com/office/officeart/2005/8/layout/cycle3"/>
    <dgm:cxn modelId="{F3352CE5-87A1-4F2F-AFA8-0E9C2353C8D8}" type="presOf" srcId="{A25E75D0-9C4D-4757-AF83-D899CC9048E1}" destId="{62B67AEB-DC8F-4C8A-BA98-0FE1A9071602}" srcOrd="0" destOrd="0" presId="urn:microsoft.com/office/officeart/2005/8/layout/cycle3"/>
    <dgm:cxn modelId="{BEF3529B-112F-4831-9B51-85C9807D1B74}" type="presOf" srcId="{393FB71D-83EA-4333-BA19-D309B359ACF9}" destId="{0A208911-B41E-48B2-86A7-23953FC0D89B}" srcOrd="0" destOrd="0" presId="urn:microsoft.com/office/officeart/2005/8/layout/cycle3"/>
    <dgm:cxn modelId="{364EAE7E-D7CC-4905-B057-38F474163F16}" type="presOf" srcId="{594F7520-171B-432A-B2C8-D47A3AD7A6EE}" destId="{732790CE-1153-4377-96D6-236C8508E33F}" srcOrd="0" destOrd="0" presId="urn:microsoft.com/office/officeart/2005/8/layout/cycle3"/>
    <dgm:cxn modelId="{D7907836-C336-470B-BDFC-4B128EB71E3E}" type="presOf" srcId="{E2A205BD-8D70-45DA-BA34-EB905696420D}" destId="{6B139562-4E3D-46F5-9E8D-B37FC514F5DD}" srcOrd="0" destOrd="0" presId="urn:microsoft.com/office/officeart/2005/8/layout/cycle3"/>
    <dgm:cxn modelId="{657F23A1-C7D6-49BC-A4CC-FA1DD58A9F12}" srcId="{60836E39-4A65-482D-B4B8-B1E024C8F2DB}" destId="{393FB71D-83EA-4333-BA19-D309B359ACF9}" srcOrd="2" destOrd="0" parTransId="{BDF1B630-D522-466A-A648-191AA36EECB4}" sibTransId="{024F97B0-AA22-49FA-B44C-B68945482274}"/>
    <dgm:cxn modelId="{98A2AFC5-5982-41F2-B7D6-D179212F7B35}" srcId="{60836E39-4A65-482D-B4B8-B1E024C8F2DB}" destId="{106CD09D-DEFB-42F4-BF2D-F84EC87D7213}" srcOrd="5" destOrd="0" parTransId="{3DEF15BA-F86D-402F-82F0-DF60D566CD26}" sibTransId="{FDBFACF4-8FD6-4DBC-92FA-0BC92FF786F5}"/>
    <dgm:cxn modelId="{C3D341FE-A5E6-4496-BC86-B3DDD8F09E4E}" type="presOf" srcId="{01032B65-737E-4784-B37C-E49175B5998C}" destId="{DE129CC8-8769-4A0E-970A-761871B47277}" srcOrd="0" destOrd="0" presId="urn:microsoft.com/office/officeart/2005/8/layout/cycle3"/>
    <dgm:cxn modelId="{26BCBECA-B326-412B-8590-33B77EC4B7AC}" type="presOf" srcId="{890DA98A-1857-4021-848B-4A38D087188E}" destId="{2B749C93-C989-4965-B018-D228E515DD2C}" srcOrd="0" destOrd="0" presId="urn:microsoft.com/office/officeart/2005/8/layout/cycle3"/>
    <dgm:cxn modelId="{EEB01029-418A-4763-BEF1-2DFB30350841}" srcId="{60836E39-4A65-482D-B4B8-B1E024C8F2DB}" destId="{A25E75D0-9C4D-4757-AF83-D899CC9048E1}" srcOrd="4" destOrd="0" parTransId="{9B33D7EF-ADE7-4CAE-A457-640B33EC4594}" sibTransId="{D2F14B68-F170-4FBD-A46D-B048A5FBC208}"/>
    <dgm:cxn modelId="{C99B2D92-7E83-43D6-AA74-B0AC8522033A}" type="presOf" srcId="{739816B7-8182-42C1-A06B-C9302B5702EF}" destId="{70B26D88-3390-40A6-9B4F-6EBD5B4F8760}" srcOrd="0" destOrd="0" presId="urn:microsoft.com/office/officeart/2005/8/layout/cycle3"/>
    <dgm:cxn modelId="{D78BE27E-BD0E-42CF-9C48-8AEEA0432FED}" type="presOf" srcId="{106CD09D-DEFB-42F4-BF2D-F84EC87D7213}" destId="{A78A92FB-9C65-410D-B343-8FF94E964A01}" srcOrd="0" destOrd="0" presId="urn:microsoft.com/office/officeart/2005/8/layout/cycle3"/>
    <dgm:cxn modelId="{19651B05-EC84-48BC-9204-7119752FB723}" srcId="{60836E39-4A65-482D-B4B8-B1E024C8F2DB}" destId="{01032B65-737E-4784-B37C-E49175B5998C}" srcOrd="1" destOrd="0" parTransId="{D9FD2363-17AC-4F81-B6D2-BF9F7069F45E}" sibTransId="{8A1EEC1A-8DE1-4B5F-8CB0-0D73AB266904}"/>
    <dgm:cxn modelId="{F80C97A8-2DCE-4B8A-BFEE-15B405705660}" srcId="{60836E39-4A65-482D-B4B8-B1E024C8F2DB}" destId="{739816B7-8182-42C1-A06B-C9302B5702EF}" srcOrd="6" destOrd="0" parTransId="{210E56B7-356D-407F-9845-5340821E53A8}" sibTransId="{44F4CE96-18E4-43E0-B7EC-04D25AD750AF}"/>
    <dgm:cxn modelId="{C75BB5D3-4353-4058-8A8F-A675E5D188BA}" srcId="{60836E39-4A65-482D-B4B8-B1E024C8F2DB}" destId="{594F7520-171B-432A-B2C8-D47A3AD7A6EE}" srcOrd="0" destOrd="0" parTransId="{A41FA81F-E56E-4EDF-9FD7-810515D021F1}" sibTransId="{E2A205BD-8D70-45DA-BA34-EB905696420D}"/>
    <dgm:cxn modelId="{05E96A5C-2F71-465E-9809-FCD263DBFD38}" srcId="{60836E39-4A65-482D-B4B8-B1E024C8F2DB}" destId="{890DA98A-1857-4021-848B-4A38D087188E}" srcOrd="3" destOrd="0" parTransId="{22F77815-D1E6-4167-A547-21616CB84282}" sibTransId="{546935EB-B025-4D08-B2C6-C2F9AF389A7C}"/>
    <dgm:cxn modelId="{CDAEFFCF-834D-4C7A-A548-9F1D1E2AD484}" type="presParOf" srcId="{693111A3-43AB-4E33-A088-FDC35D33E8CA}" destId="{83FC090C-B311-4562-A143-522766A89F04}" srcOrd="0" destOrd="0" presId="urn:microsoft.com/office/officeart/2005/8/layout/cycle3"/>
    <dgm:cxn modelId="{5E351625-F169-43C4-98D9-7F539DB0EB8E}" type="presParOf" srcId="{83FC090C-B311-4562-A143-522766A89F04}" destId="{732790CE-1153-4377-96D6-236C8508E33F}" srcOrd="0" destOrd="0" presId="urn:microsoft.com/office/officeart/2005/8/layout/cycle3"/>
    <dgm:cxn modelId="{6F78AB3E-360B-4ACE-91C1-72AE8BEB58C6}" type="presParOf" srcId="{83FC090C-B311-4562-A143-522766A89F04}" destId="{6B139562-4E3D-46F5-9E8D-B37FC514F5DD}" srcOrd="1" destOrd="0" presId="urn:microsoft.com/office/officeart/2005/8/layout/cycle3"/>
    <dgm:cxn modelId="{87353A49-DA57-44A4-95FB-C99D6B46E317}" type="presParOf" srcId="{83FC090C-B311-4562-A143-522766A89F04}" destId="{DE129CC8-8769-4A0E-970A-761871B47277}" srcOrd="2" destOrd="0" presId="urn:microsoft.com/office/officeart/2005/8/layout/cycle3"/>
    <dgm:cxn modelId="{3869B64B-D207-4F41-8B80-00BB8FAA7018}" type="presParOf" srcId="{83FC090C-B311-4562-A143-522766A89F04}" destId="{0A208911-B41E-48B2-86A7-23953FC0D89B}" srcOrd="3" destOrd="0" presId="urn:microsoft.com/office/officeart/2005/8/layout/cycle3"/>
    <dgm:cxn modelId="{8E3DDE91-CE20-4C5C-9257-1837D3AD5692}" type="presParOf" srcId="{83FC090C-B311-4562-A143-522766A89F04}" destId="{2B749C93-C989-4965-B018-D228E515DD2C}" srcOrd="4" destOrd="0" presId="urn:microsoft.com/office/officeart/2005/8/layout/cycle3"/>
    <dgm:cxn modelId="{382649DF-B638-49DF-9DD0-4A012C6E380D}" type="presParOf" srcId="{83FC090C-B311-4562-A143-522766A89F04}" destId="{62B67AEB-DC8F-4C8A-BA98-0FE1A9071602}" srcOrd="5" destOrd="0" presId="urn:microsoft.com/office/officeart/2005/8/layout/cycle3"/>
    <dgm:cxn modelId="{73D1DDDA-2FBE-4B1D-84A2-38CEA29E475D}" type="presParOf" srcId="{83FC090C-B311-4562-A143-522766A89F04}" destId="{A78A92FB-9C65-410D-B343-8FF94E964A01}" srcOrd="6" destOrd="0" presId="urn:microsoft.com/office/officeart/2005/8/layout/cycle3"/>
    <dgm:cxn modelId="{9C25ADA1-3DE2-430F-A200-A728B5049790}" type="presParOf" srcId="{83FC090C-B311-4562-A143-522766A89F04}" destId="{70B26D88-3390-40A6-9B4F-6EBD5B4F876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39562-4E3D-46F5-9E8D-B37FC514F5DD}">
      <dsp:nvSpPr>
        <dsp:cNvPr id="0" name=""/>
        <dsp:cNvSpPr/>
      </dsp:nvSpPr>
      <dsp:spPr>
        <a:xfrm rot="19542900">
          <a:off x="352165" y="137400"/>
          <a:ext cx="5356431" cy="5356431"/>
        </a:xfrm>
        <a:prstGeom prst="circularArrow">
          <a:avLst>
            <a:gd name="adj1" fmla="val 5544"/>
            <a:gd name="adj2" fmla="val 330680"/>
            <a:gd name="adj3" fmla="val 14518030"/>
            <a:gd name="adj4" fmla="val 1694894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790CE-1153-4377-96D6-236C8508E33F}">
      <dsp:nvSpPr>
        <dsp:cNvPr id="0" name=""/>
        <dsp:cNvSpPr/>
      </dsp:nvSpPr>
      <dsp:spPr>
        <a:xfrm>
          <a:off x="2422666" y="0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Analyze Transaction</a:t>
          </a:r>
          <a:endParaRPr lang="en-US" sz="1500" kern="1200" dirty="0"/>
        </a:p>
      </dsp:txBody>
      <dsp:txXfrm>
        <a:off x="2463304" y="40638"/>
        <a:ext cx="1583664" cy="751194"/>
      </dsp:txXfrm>
    </dsp:sp>
    <dsp:sp modelId="{DE129CC8-8769-4A0E-970A-761871B47277}">
      <dsp:nvSpPr>
        <dsp:cNvPr id="0" name=""/>
        <dsp:cNvSpPr/>
      </dsp:nvSpPr>
      <dsp:spPr>
        <a:xfrm>
          <a:off x="4464292" y="1196241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Record</a:t>
          </a:r>
          <a:endParaRPr lang="en-US" sz="1500" kern="1200" dirty="0"/>
        </a:p>
      </dsp:txBody>
      <dsp:txXfrm>
        <a:off x="4504930" y="1236879"/>
        <a:ext cx="1583664" cy="751194"/>
      </dsp:txXfrm>
    </dsp:sp>
    <dsp:sp modelId="{0A208911-B41E-48B2-86A7-23953FC0D89B}">
      <dsp:nvSpPr>
        <dsp:cNvPr id="0" name=""/>
        <dsp:cNvSpPr/>
      </dsp:nvSpPr>
      <dsp:spPr>
        <a:xfrm>
          <a:off x="4747252" y="2795948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Classify</a:t>
          </a:r>
          <a:endParaRPr lang="en-US" sz="1500" kern="1200" dirty="0"/>
        </a:p>
      </dsp:txBody>
      <dsp:txXfrm>
        <a:off x="4787890" y="2836586"/>
        <a:ext cx="1583664" cy="751194"/>
      </dsp:txXfrm>
    </dsp:sp>
    <dsp:sp modelId="{2B749C93-C989-4965-B018-D228E515DD2C}">
      <dsp:nvSpPr>
        <dsp:cNvPr id="0" name=""/>
        <dsp:cNvSpPr/>
      </dsp:nvSpPr>
      <dsp:spPr>
        <a:xfrm>
          <a:off x="3511403" y="4345654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</a:t>
          </a:r>
          <a:endParaRPr lang="en-US" sz="1500" kern="1200" dirty="0"/>
        </a:p>
      </dsp:txBody>
      <dsp:txXfrm>
        <a:off x="3552041" y="4386292"/>
        <a:ext cx="1583664" cy="751194"/>
      </dsp:txXfrm>
    </dsp:sp>
    <dsp:sp modelId="{62B67AEB-DC8F-4C8A-BA98-0FE1A9071602}">
      <dsp:nvSpPr>
        <dsp:cNvPr id="0" name=""/>
        <dsp:cNvSpPr/>
      </dsp:nvSpPr>
      <dsp:spPr>
        <a:xfrm>
          <a:off x="1201262" y="4303169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Report</a:t>
          </a:r>
          <a:endParaRPr lang="en-US" sz="1500" kern="1200" dirty="0"/>
        </a:p>
      </dsp:txBody>
      <dsp:txXfrm>
        <a:off x="1241900" y="4343807"/>
        <a:ext cx="1583664" cy="751194"/>
      </dsp:txXfrm>
    </dsp:sp>
    <dsp:sp modelId="{A78A92FB-9C65-410D-B343-8FF94E964A01}">
      <dsp:nvSpPr>
        <dsp:cNvPr id="0" name=""/>
        <dsp:cNvSpPr/>
      </dsp:nvSpPr>
      <dsp:spPr>
        <a:xfrm>
          <a:off x="293406" y="2795948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Audit</a:t>
          </a:r>
          <a:endParaRPr lang="en-US" sz="1500" kern="1200" dirty="0"/>
        </a:p>
      </dsp:txBody>
      <dsp:txXfrm>
        <a:off x="334044" y="2836586"/>
        <a:ext cx="1583664" cy="751194"/>
      </dsp:txXfrm>
    </dsp:sp>
    <dsp:sp modelId="{70B26D88-3390-40A6-9B4F-6EBD5B4F8760}">
      <dsp:nvSpPr>
        <dsp:cNvPr id="0" name=""/>
        <dsp:cNvSpPr/>
      </dsp:nvSpPr>
      <dsp:spPr>
        <a:xfrm>
          <a:off x="734476" y="863497"/>
          <a:ext cx="1664940" cy="83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Financial Statement Analysis</a:t>
          </a:r>
          <a:endParaRPr lang="en-US" sz="1500" kern="1200" dirty="0"/>
        </a:p>
      </dsp:txBody>
      <dsp:txXfrm>
        <a:off x="775114" y="904135"/>
        <a:ext cx="1583664" cy="75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4375B66-FA42-498D-A9EB-BB847A8D4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5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4D2F4EF-9CE1-42E2-84EF-BCA798A5E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6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2F4EF-9CE1-42E2-84EF-BCA798A5E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45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4525" indent="-278663" defTabSz="914945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14654" indent="-222931" defTabSz="91494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60515" indent="-222931" defTabSz="91494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06376" indent="-222931" defTabSz="91494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52238" indent="-222931" defTabSz="914945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898099" indent="-222931" defTabSz="914945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43961" indent="-222931" defTabSz="914945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789822" indent="-222931" defTabSz="914945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9A2EC6-4F8B-42D4-8288-B5EAB628EA30}" type="slidenum">
              <a:rPr lang="en-US" sz="1200" b="0">
                <a:latin typeface="Times" pitchFamily="18" charset="0"/>
              </a:rPr>
              <a:pPr/>
              <a:t>10</a:t>
            </a:fld>
            <a:endParaRPr lang="en-US" sz="1200" b="0">
              <a:latin typeface="Times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1512168" cy="1575048"/>
          </a:xfrm>
        </p:spPr>
        <p:txBody>
          <a:bodyPr/>
          <a:lstStyle>
            <a:lvl1pPr>
              <a:defRPr sz="8800" b="1" baseline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</a:t>
            </a:r>
            <a:endParaRPr lang="tr-TR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0"/>
            <a:ext cx="5667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019800"/>
            <a:ext cx="1771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43675"/>
            <a:ext cx="271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349500"/>
            <a:ext cx="2952576" cy="1655763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tx1">
                    <a:lumMod val="95000"/>
                  </a:schemeClr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write </a:t>
            </a:r>
            <a:r>
              <a:rPr lang="en-US" dirty="0" err="1" smtClean="0"/>
              <a:t>Ch</a:t>
            </a:r>
            <a:r>
              <a:rPr lang="en-US" dirty="0" smtClean="0"/>
              <a:t> Heading</a:t>
            </a:r>
          </a:p>
        </p:txBody>
      </p:sp>
    </p:spTree>
    <p:extLst>
      <p:ext uri="{BB962C8B-B14F-4D97-AF65-F5344CB8AC3E}">
        <p14:creationId xmlns:p14="http://schemas.microsoft.com/office/powerpoint/2010/main" val="210787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136904" cy="3816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2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for Slide Heading Style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tr-TR" dirty="0" smtClean="0"/>
          </a:p>
          <a:p>
            <a:pPr lvl="1"/>
            <a:r>
              <a:rPr lang="en-US" dirty="0" smtClean="0"/>
              <a:t>Second level</a:t>
            </a:r>
            <a:endParaRPr lang="tr-TR" dirty="0" smtClean="0"/>
          </a:p>
          <a:p>
            <a:pPr lvl="2"/>
            <a:r>
              <a:rPr lang="en-US" dirty="0" smtClean="0"/>
              <a:t>Third level</a:t>
            </a:r>
            <a:endParaRPr lang="tr-TR" dirty="0" smtClean="0"/>
          </a:p>
          <a:p>
            <a:pPr lvl="3"/>
            <a:r>
              <a:rPr lang="en-US" dirty="0" smtClean="0"/>
              <a:t>Fourth level</a:t>
            </a:r>
            <a:endParaRPr lang="tr-TR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>
                    <a:tint val="75000"/>
                  </a:prstClr>
                </a:solidFill>
              </a:rPr>
              <a:t>Mugan-Akman</a:t>
            </a:r>
            <a:r>
              <a:rPr lang="en-US" b="1" dirty="0" smtClean="0">
                <a:solidFill>
                  <a:prstClr val="white">
                    <a:tint val="75000"/>
                  </a:prstClr>
                </a:solidFill>
              </a:rPr>
              <a:t>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17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288" y="2349500"/>
            <a:ext cx="2805112" cy="19939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Business Activities and the Role of Accounting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Business Entity Forms</a:t>
            </a:r>
          </a:p>
        </p:txBody>
      </p:sp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300038" y="2362200"/>
            <a:ext cx="2295525" cy="3876675"/>
            <a:chOff x="189" y="1488"/>
            <a:chExt cx="1446" cy="2442"/>
          </a:xfrm>
        </p:grpSpPr>
        <p:graphicFrame>
          <p:nvGraphicFramePr>
            <p:cNvPr id="8200" name="Object 4"/>
            <p:cNvGraphicFramePr>
              <a:graphicFrameLocks/>
            </p:cNvGraphicFramePr>
            <p:nvPr/>
          </p:nvGraphicFramePr>
          <p:xfrm>
            <a:off x="653" y="2256"/>
            <a:ext cx="519" cy="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Clip" r:id="rId4" imgW="1137960" imgH="3657600" progId="MS_ClipArt_Gallery.2">
                    <p:embed/>
                  </p:oleObj>
                </mc:Choice>
                <mc:Fallback>
                  <p:oleObj name="Clip" r:id="rId4" imgW="1137960" imgH="365760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" y="2256"/>
                          <a:ext cx="519" cy="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189" y="1488"/>
              <a:ext cx="1446" cy="524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rgbClr val="34001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FFCC"/>
                  </a:solidFill>
                </a:rPr>
                <a:t>Sole Proprietorship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28963" y="2387600"/>
            <a:ext cx="2362200" cy="3427413"/>
            <a:chOff x="1971" y="1504"/>
            <a:chExt cx="1488" cy="2159"/>
          </a:xfrm>
        </p:grpSpPr>
        <p:graphicFrame>
          <p:nvGraphicFramePr>
            <p:cNvPr id="8199" name="Object 7"/>
            <p:cNvGraphicFramePr>
              <a:graphicFrameLocks/>
            </p:cNvGraphicFramePr>
            <p:nvPr/>
          </p:nvGraphicFramePr>
          <p:xfrm>
            <a:off x="1971" y="2523"/>
            <a:ext cx="1488" cy="1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Clip" r:id="rId6" imgW="3657600" imgH="2804760" progId="MS_ClipArt_Gallery.5">
                    <p:embed/>
                  </p:oleObj>
                </mc:Choice>
                <mc:Fallback>
                  <p:oleObj name="Clip" r:id="rId6" imgW="3657600" imgH="2804760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" y="2523"/>
                          <a:ext cx="1488" cy="1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992" y="1504"/>
              <a:ext cx="1446" cy="294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rgbClr val="34001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FFCC"/>
                  </a:solidFill>
                </a:rPr>
                <a:t>Partnership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19800" y="2387600"/>
            <a:ext cx="2951163" cy="3403600"/>
            <a:chOff x="3792" y="1504"/>
            <a:chExt cx="1859" cy="2144"/>
          </a:xfrm>
        </p:grpSpPr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4047" y="1504"/>
              <a:ext cx="1446" cy="294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rgbClr val="34001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FFCC"/>
                  </a:solidFill>
                </a:rPr>
                <a:t>Corporation</a:t>
              </a:r>
            </a:p>
          </p:txBody>
        </p:sp>
        <p:graphicFrame>
          <p:nvGraphicFramePr>
            <p:cNvPr id="8194" name="Object 11"/>
            <p:cNvGraphicFramePr>
              <a:graphicFrameLocks/>
            </p:cNvGraphicFramePr>
            <p:nvPr/>
          </p:nvGraphicFramePr>
          <p:xfrm>
            <a:off x="3792" y="2456"/>
            <a:ext cx="105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Clip" r:id="rId8" imgW="3657600" imgH="2288880" progId="MS_ClipArt_Gallery.5">
                    <p:embed/>
                  </p:oleObj>
                </mc:Choice>
                <mc:Fallback>
                  <p:oleObj name="Clip" r:id="rId8" imgW="3657600" imgH="2288880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456"/>
                          <a:ext cx="105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12"/>
            <p:cNvGraphicFramePr>
              <a:graphicFrameLocks/>
            </p:cNvGraphicFramePr>
            <p:nvPr/>
          </p:nvGraphicFramePr>
          <p:xfrm>
            <a:off x="4272" y="2662"/>
            <a:ext cx="1187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Clip" r:id="rId10" imgW="3657600" imgH="2288880" progId="MS_ClipArt_Gallery.5">
                    <p:embed/>
                  </p:oleObj>
                </mc:Choice>
                <mc:Fallback>
                  <p:oleObj name="Clip" r:id="rId10" imgW="3657600" imgH="2288880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662"/>
                          <a:ext cx="1187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13"/>
            <p:cNvGraphicFramePr>
              <a:graphicFrameLocks/>
            </p:cNvGraphicFramePr>
            <p:nvPr/>
          </p:nvGraphicFramePr>
          <p:xfrm>
            <a:off x="4368" y="2758"/>
            <a:ext cx="1187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Clip" r:id="rId11" imgW="3657600" imgH="2288880" progId="MS_ClipArt_Gallery.5">
                    <p:embed/>
                  </p:oleObj>
                </mc:Choice>
                <mc:Fallback>
                  <p:oleObj name="Clip" r:id="rId11" imgW="3657600" imgH="2288880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758"/>
                          <a:ext cx="1187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14"/>
            <p:cNvGraphicFramePr>
              <a:graphicFrameLocks/>
            </p:cNvGraphicFramePr>
            <p:nvPr/>
          </p:nvGraphicFramePr>
          <p:xfrm>
            <a:off x="4464" y="2854"/>
            <a:ext cx="1187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Clip" r:id="rId12" imgW="3657600" imgH="2288880" progId="MS_ClipArt_Gallery.5">
                    <p:embed/>
                  </p:oleObj>
                </mc:Choice>
                <mc:Fallback>
                  <p:oleObj name="Clip" r:id="rId12" imgW="3657600" imgH="2288880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854"/>
                          <a:ext cx="1187" cy="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5"/>
            <p:cNvGraphicFramePr>
              <a:graphicFrameLocks/>
            </p:cNvGraphicFramePr>
            <p:nvPr/>
          </p:nvGraphicFramePr>
          <p:xfrm>
            <a:off x="3812" y="2950"/>
            <a:ext cx="1119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Clip" r:id="rId13" imgW="3657600" imgH="2288880" progId="MS_ClipArt_Gallery.5">
                    <p:embed/>
                  </p:oleObj>
                </mc:Choice>
                <mc:Fallback>
                  <p:oleObj name="Clip" r:id="rId13" imgW="3657600" imgH="2288880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2950"/>
                          <a:ext cx="1119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Activities</a:t>
            </a:r>
          </a:p>
        </p:txBody>
      </p:sp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0" y="1524000"/>
            <a:ext cx="7651450" cy="476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 Activities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1447800"/>
            <a:ext cx="8136904" cy="2286000"/>
          </a:xfrm>
        </p:spPr>
        <p:txBody>
          <a:bodyPr/>
          <a:lstStyle/>
          <a:p>
            <a:r>
              <a:rPr lang="en-US" sz="2800" dirty="0"/>
              <a:t>initially needs funds to setup a business</a:t>
            </a:r>
          </a:p>
          <a:p>
            <a:r>
              <a:rPr lang="en-US" sz="2800" dirty="0"/>
              <a:t>in later periods to run operations and to grow</a:t>
            </a:r>
          </a:p>
          <a:p>
            <a:r>
              <a:rPr lang="en-US" sz="2800" dirty="0"/>
              <a:t>obtaining such funds either from external or internal sources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56853"/>
              </p:ext>
            </p:extLst>
          </p:nvPr>
        </p:nvGraphicFramePr>
        <p:xfrm>
          <a:off x="685800" y="3733800"/>
          <a:ext cx="76962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454"/>
                <a:gridCol w="2223346"/>
                <a:gridCol w="25654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creditors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shareholders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Funds obtained from: </a:t>
                      </a:r>
                      <a:endParaRPr lang="tr-TR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loans (debt)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Funds provided to:</a:t>
                      </a:r>
                      <a:endParaRPr lang="tr-T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payment of interest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payment of dividends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repayment of debt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Investing Activities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Spending the funds obtained effectively and efficiently</a:t>
            </a:r>
          </a:p>
          <a:p>
            <a:r>
              <a:rPr lang="en-US" sz="2800"/>
              <a:t>involve purchase and sale of </a:t>
            </a:r>
          </a:p>
          <a:p>
            <a:pPr lvl="1"/>
            <a:r>
              <a:rPr lang="en-US" sz="2400"/>
              <a:t>buildings, machinery or other investment instruments such as government bonds, treasury bills</a:t>
            </a:r>
          </a:p>
          <a:p>
            <a:r>
              <a:rPr lang="en-US" sz="2800"/>
              <a:t>extending loans to other companies</a:t>
            </a:r>
          </a:p>
          <a:p>
            <a:r>
              <a:rPr lang="en-US" sz="2800"/>
              <a:t>are expected to contribute directly or indirectly to the profit maximization and solvency goals of the business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Activities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involve the daily activities of the entities to run the business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include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sales and marketing of the goods sold and services provided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production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purchasing merchandise and inventory items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managing human resources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effective and efficient management of operating activities needed to achieve profitability and liquidity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Financial Statements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Income Statement </a:t>
            </a:r>
          </a:p>
          <a:p>
            <a:r>
              <a:rPr lang="en-US" dirty="0"/>
              <a:t>Statement of Financial Position</a:t>
            </a:r>
            <a:r>
              <a:rPr lang="tr-TR" dirty="0"/>
              <a:t> (balance sheet)</a:t>
            </a:r>
            <a:endParaRPr lang="en-US" dirty="0"/>
          </a:p>
          <a:p>
            <a:r>
              <a:rPr lang="en-US" dirty="0"/>
              <a:t>Cash Flow Statement (or Statement of Cash Flows)</a:t>
            </a:r>
          </a:p>
          <a:p>
            <a:r>
              <a:rPr lang="en-US" dirty="0"/>
              <a:t>Statement of Changes in Equity</a:t>
            </a:r>
          </a:p>
          <a:p>
            <a:endParaRPr lang="en-US" dirty="0"/>
          </a:p>
        </p:txBody>
      </p:sp>
      <p:pic>
        <p:nvPicPr>
          <p:cNvPr id="8" name="Picture 4" descr="Görünüm ayrıntılar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b="9217"/>
          <a:stretch/>
        </p:blipFill>
        <p:spPr bwMode="auto">
          <a:xfrm>
            <a:off x="6400800" y="4572000"/>
            <a:ext cx="1828800" cy="15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Statement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summarizes the </a:t>
            </a:r>
            <a:r>
              <a:rPr lang="en-US" b="1" dirty="0">
                <a:solidFill>
                  <a:schemeClr val="accent6"/>
                </a:solidFill>
              </a:rPr>
              <a:t>revenues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expenses</a:t>
            </a:r>
            <a:r>
              <a:rPr lang="en-US" dirty="0"/>
              <a:t> of an entity for a certain period in time </a:t>
            </a:r>
          </a:p>
          <a:p>
            <a:r>
              <a:rPr lang="en-US" dirty="0"/>
              <a:t>reveals the results of operations during a period </a:t>
            </a:r>
          </a:p>
          <a:p>
            <a:r>
              <a:rPr lang="en-US" dirty="0"/>
              <a:t>shows whether an entity is successful in achieving the goal of profitability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an Income Statement </a:t>
            </a:r>
          </a:p>
        </p:txBody>
      </p:sp>
      <p:pic>
        <p:nvPicPr>
          <p:cNvPr id="116106" name="Picture 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27996"/>
            <a:ext cx="5867400" cy="4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Statement of Financial Position</a:t>
            </a:r>
            <a:r>
              <a:rPr lang="tr-TR" sz="4900" dirty="0"/>
              <a:t/>
            </a:r>
            <a:br>
              <a:rPr lang="tr-TR" sz="4900" dirty="0"/>
            </a:br>
            <a:r>
              <a:rPr lang="tr-TR" sz="4900" dirty="0" smtClean="0"/>
              <a:t>(</a:t>
            </a:r>
            <a:r>
              <a:rPr lang="en-US" sz="4900" dirty="0" smtClean="0"/>
              <a:t>B</a:t>
            </a:r>
            <a:r>
              <a:rPr lang="tr-TR" sz="4900" dirty="0" smtClean="0"/>
              <a:t>alance </a:t>
            </a:r>
            <a:r>
              <a:rPr lang="en-US" sz="4900" dirty="0" smtClean="0"/>
              <a:t>S</a:t>
            </a:r>
            <a:r>
              <a:rPr lang="tr-TR" sz="4900" dirty="0" smtClean="0"/>
              <a:t>heet</a:t>
            </a:r>
            <a:r>
              <a:rPr lang="tr-TR" sz="3600" dirty="0"/>
              <a:t>)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73380" y="1981200"/>
            <a:ext cx="8397241" cy="3879056"/>
            <a:chOff x="373380" y="1981200"/>
            <a:chExt cx="8397241" cy="3879056"/>
          </a:xfrm>
        </p:grpSpPr>
        <p:pic>
          <p:nvPicPr>
            <p:cNvPr id="116880" name="Picture 1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" y="1981200"/>
              <a:ext cx="8397241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438400" y="3962400"/>
              <a:ext cx="5791200" cy="1897856"/>
              <a:chOff x="2438400" y="3962400"/>
              <a:chExt cx="5791200" cy="1897856"/>
            </a:xfrm>
          </p:grpSpPr>
          <p:sp>
            <p:nvSpPr>
              <p:cNvPr id="116879" name="Rectangle 143"/>
              <p:cNvSpPr>
                <a:spLocks noChangeArrowheads="1"/>
              </p:cNvSpPr>
              <p:nvPr/>
            </p:nvSpPr>
            <p:spPr bwMode="auto">
              <a:xfrm>
                <a:off x="2438400" y="5398591"/>
                <a:ext cx="5791200" cy="461665"/>
              </a:xfrm>
              <a:prstGeom prst="rect">
                <a:avLst/>
              </a:prstGeom>
              <a:solidFill>
                <a:srgbClr val="0E91C0"/>
              </a:solidFill>
              <a:ln>
                <a:noFill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2400" b="0" dirty="0" smtClean="0">
                    <a:solidFill>
                      <a:schemeClr val="tx1"/>
                    </a:solidFill>
                  </a:rPr>
                  <a:t>Net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income retained in the business</a:t>
                </a:r>
              </a:p>
            </p:txBody>
          </p:sp>
          <p:sp>
            <p:nvSpPr>
              <p:cNvPr id="2" name="Bent Arrow 1"/>
              <p:cNvSpPr/>
              <p:nvPr/>
            </p:nvSpPr>
            <p:spPr>
              <a:xfrm>
                <a:off x="4572000" y="3962400"/>
                <a:ext cx="152400" cy="1436191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Cash Flows 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deals with </a:t>
            </a:r>
            <a:r>
              <a:rPr lang="en-US" dirty="0">
                <a:solidFill>
                  <a:schemeClr val="accent6"/>
                </a:solidFill>
              </a:rPr>
              <a:t>cash in-flows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out-flows </a:t>
            </a:r>
            <a:r>
              <a:rPr lang="en-US" dirty="0"/>
              <a:t>company resulting from operating, financing and investing activities for a specific period</a:t>
            </a:r>
          </a:p>
          <a:p>
            <a:r>
              <a:rPr lang="en-US" dirty="0"/>
              <a:t>presents information regarding the goal of liquidity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cs typeface="Times New Roman" pitchFamily="18" charset="0"/>
              </a:rPr>
              <a:t>Environment of a Business Organization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67" y="1905000"/>
            <a:ext cx="5400466" cy="34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0" b="21428"/>
          <a:stretch/>
        </p:blipFill>
        <p:spPr bwMode="auto">
          <a:xfrm>
            <a:off x="222662" y="1218077"/>
            <a:ext cx="1410771" cy="8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Görünüm ayrıntılar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6" y="4876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Statement of Cash Flows</a:t>
            </a:r>
            <a:endParaRPr lang="en-US" dirty="0"/>
          </a:p>
        </p:txBody>
      </p:sp>
      <p:pic>
        <p:nvPicPr>
          <p:cNvPr id="131418" name="Picture 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73991"/>
            <a:ext cx="5333999" cy="493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of Changes in Equity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summarizes the transactions that affect the shareholders’ equity in a given period </a:t>
            </a:r>
          </a:p>
          <a:p>
            <a:r>
              <a:rPr lang="en-US" dirty="0"/>
              <a:t>increases in the share capital or payments of dividends to shareholders during the period are presented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of Changes in Equity</a:t>
            </a:r>
          </a:p>
        </p:txBody>
      </p:sp>
      <p:pic>
        <p:nvPicPr>
          <p:cNvPr id="132183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9117"/>
            <a:ext cx="8653345" cy="319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68" name="Picture 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1"/>
            <a:ext cx="7836945" cy="60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Auditing and Auditors’ Opinion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/>
              <a:t>Independent audit</a:t>
            </a:r>
            <a:r>
              <a:rPr lang="en-US" sz="2800"/>
              <a:t> of financial statements: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examination of the financial statements, accounting system and internal controls, and the accounting records of a company</a:t>
            </a:r>
          </a:p>
          <a:p>
            <a:pPr>
              <a:lnSpc>
                <a:spcPct val="80000"/>
              </a:lnSpc>
            </a:pPr>
            <a:r>
              <a:rPr lang="en-US" sz="2800"/>
              <a:t>purpose of an independent audit is to express an opinion on the financial statements-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whether they are prepared in accordance with the generally accepted accounting principles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whether they fairly present the financial position of the company </a:t>
            </a:r>
          </a:p>
          <a:p>
            <a:pPr>
              <a:lnSpc>
                <a:spcPct val="80000"/>
              </a:lnSpc>
            </a:pPr>
            <a:r>
              <a:rPr lang="en-US" sz="2800"/>
              <a:t>auditors’ report implies that the financial statements are free of </a:t>
            </a:r>
            <a:r>
              <a:rPr lang="en-US" sz="2800" b="1"/>
              <a:t>material</a:t>
            </a:r>
            <a:r>
              <a:rPr lang="en-US" sz="2800"/>
              <a:t> </a:t>
            </a:r>
            <a:r>
              <a:rPr lang="en-US" sz="2800" b="1"/>
              <a:t>misstatements</a:t>
            </a:r>
            <a:r>
              <a:rPr lang="en-US" sz="28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8" y="1066800"/>
            <a:ext cx="812540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Bodies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295400"/>
            <a:ext cx="8136904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b="1" dirty="0"/>
              <a:t>National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Public Oversight, Accounting and Auditing Standards Authority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Capital </a:t>
            </a:r>
            <a:r>
              <a:rPr lang="en-US" sz="2400" dirty="0"/>
              <a:t>Markets Board (CMB)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Ministry of Finance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TURMOB </a:t>
            </a:r>
            <a:r>
              <a:rPr lang="en-US" sz="2400" dirty="0"/>
              <a:t>(Union of Chambers of Certified Public Accountants of Turkey)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b="1" dirty="0"/>
              <a:t>International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International Federation of Accountants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International Accounting Standards Board- International Financial Reporting Standards (IFRS)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Financial Accounting Standards Board (FASB)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Federation of European Accountants (FEA)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Accounting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447800"/>
            <a:ext cx="8136904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commercial transaction records - 3600 BC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first known formal treatment of accounting - Fra Luca </a:t>
            </a:r>
            <a:r>
              <a:rPr lang="en-US" sz="2400" dirty="0" err="1"/>
              <a:t>Bartolomeo</a:t>
            </a:r>
            <a:r>
              <a:rPr lang="en-US" sz="2400" dirty="0"/>
              <a:t> de </a:t>
            </a:r>
            <a:r>
              <a:rPr lang="en-US" sz="2400" dirty="0" err="1"/>
              <a:t>Pacioli</a:t>
            </a:r>
            <a:r>
              <a:rPr lang="en-US" sz="2400" dirty="0"/>
              <a:t>- in 1494- </a:t>
            </a:r>
            <a:r>
              <a:rPr lang="en-US" sz="2400" i="1" dirty="0"/>
              <a:t>Summa de </a:t>
            </a:r>
            <a:r>
              <a:rPr lang="en-US" sz="2400" i="1" dirty="0" err="1"/>
              <a:t>arithmetica</a:t>
            </a:r>
            <a:r>
              <a:rPr lang="en-US" sz="2400" i="1" dirty="0"/>
              <a:t>, </a:t>
            </a:r>
            <a:r>
              <a:rPr lang="en-US" sz="2400" i="1" dirty="0" err="1"/>
              <a:t>geometrica</a:t>
            </a:r>
            <a:r>
              <a:rPr lang="en-US" sz="2400" i="1" dirty="0"/>
              <a:t>, </a:t>
            </a:r>
            <a:r>
              <a:rPr lang="en-US" sz="2400" i="1" dirty="0" err="1"/>
              <a:t>proportioni</a:t>
            </a:r>
            <a:r>
              <a:rPr lang="en-US" sz="2400" i="1" dirty="0"/>
              <a:t> et </a:t>
            </a:r>
            <a:r>
              <a:rPr lang="en-US" sz="2400" i="1" dirty="0" err="1"/>
              <a:t>proportionalita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19th century – distinction between creditors and owners - national accounting standards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early 20</a:t>
            </a:r>
            <a:r>
              <a:rPr lang="en-US" sz="2400" baseline="30000" dirty="0"/>
              <a:t>th</a:t>
            </a:r>
            <a:r>
              <a:rPr lang="en-US" sz="2400" dirty="0"/>
              <a:t>  century - standardization of financial reports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end of the 20</a:t>
            </a:r>
            <a:r>
              <a:rPr lang="en-US" sz="2400" baseline="30000" dirty="0"/>
              <a:t>th</a:t>
            </a:r>
            <a:r>
              <a:rPr lang="en-US" sz="2400" dirty="0"/>
              <a:t> century, these developments had resulted in the global standardization of accounting standards, and in the beginning of the 21st century, the International Financial Reporting Standards were issued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Development of Accounting in Turkey</a:t>
            </a:r>
            <a:endParaRPr lang="en-US" sz="4000" i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914400"/>
            <a:ext cx="8136904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Commercial Code of 1850 - translation of the French Commercial Code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a second Commercial Code was enacted by Law number 826, in 1926- based on the German commerce and company laws that controlled the accounting rules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1950s on- American expertise has been utilized and the Turkish economic system - heavily influenced by the American system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 dirty="0"/>
              <a:t>Istanbul Stock Exchange (ISE)</a:t>
            </a:r>
            <a:r>
              <a:rPr lang="en-US" sz="1800" dirty="0"/>
              <a:t> came out in 1984; full operations started in 1986, and it is still the only stock exchange in Turkey. The foundation of the </a:t>
            </a:r>
            <a:r>
              <a:rPr lang="en-US" sz="1800" b="1" dirty="0"/>
              <a:t>Capital Markets Board (CMB)</a:t>
            </a:r>
            <a:r>
              <a:rPr lang="en-US" sz="1800" dirty="0"/>
              <a:t> and the Istanbul stock exchange, and the increase in foreign investments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The first set of financial accounting standards was developed in January 1989 by the CMB, to be effective for the fiscal years that started on or after January 1, 1989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The Ministry published the committee’s report in a communiqué on 26 December 1992, establishing the principles and the uniform chart of accounts to be in effect starting 1 January 1994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 dirty="0"/>
              <a:t>Turkish Accounting Standards Board (TASB - IFRS)</a:t>
            </a:r>
            <a:r>
              <a:rPr lang="en-US" sz="1800" dirty="0"/>
              <a:t>, and has issued thirty-one accounting standards and </a:t>
            </a:r>
            <a:r>
              <a:rPr lang="en-US" sz="1800" dirty="0" smtClean="0"/>
              <a:t>twelve financial </a:t>
            </a:r>
            <a:r>
              <a:rPr lang="en-US" sz="1800" dirty="0"/>
              <a:t>reporting standards, as of the time this book went to press. 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26 September 2011 the TASB is dissolved and </a:t>
            </a:r>
            <a:r>
              <a:rPr lang="en-US" sz="1800" b="1" dirty="0"/>
              <a:t>Public Oversight, Accounting and </a:t>
            </a:r>
            <a:r>
              <a:rPr lang="en-US" sz="1800" b="1" dirty="0" smtClean="0"/>
              <a:t>Auditing Standards </a:t>
            </a:r>
            <a:r>
              <a:rPr lang="en-US" sz="1800" b="1" dirty="0"/>
              <a:t>Authority </a:t>
            </a:r>
            <a:r>
              <a:rPr lang="en-US" sz="1800" dirty="0"/>
              <a:t>is formed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Accounting Profession in Turkey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 smtClean="0"/>
              <a:t>Certified </a:t>
            </a:r>
            <a:r>
              <a:rPr lang="en-US" b="1" dirty="0"/>
              <a:t>Public Accountant (CPA)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 smtClean="0"/>
              <a:t>Sworn-in </a:t>
            </a:r>
            <a:r>
              <a:rPr lang="en-US" b="1" dirty="0"/>
              <a:t>Certified Public Accountant</a:t>
            </a:r>
            <a:r>
              <a:rPr lang="en-US" dirty="0"/>
              <a:t> </a:t>
            </a:r>
            <a:r>
              <a:rPr lang="en-US" b="1" dirty="0"/>
              <a:t>(Sworn-in CPA)</a:t>
            </a:r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Times New Roman" pitchFamily="18" charset="0"/>
              </a:rPr>
              <a:t>Aim of the Accounting Information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6"/>
                </a:solidFill>
                <a:cs typeface="Times New Roman" pitchFamily="18" charset="0"/>
              </a:rPr>
              <a:t>accounting is an information system that measures, processes and communicates financial information of an economic entity to the decision makers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economic entity is an economic organization that acts independently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business entity is an economic entity that sells goods or provides </a:t>
            </a:r>
            <a:r>
              <a:rPr lang="en-US" sz="2000" dirty="0" smtClean="0">
                <a:cs typeface="Times New Roman" pitchFamily="18" charset="0"/>
              </a:rPr>
              <a:t>services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 descr="http://t3.gstatic.com/images?q=tbn:ANd9GcRpvg1tXOtm6mgU_fxp9ZzmURomEcfr9zoyCgMwzkMOIb3yWI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Opportunities in Accounting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81000" y="3378237"/>
            <a:ext cx="2667000" cy="2342992"/>
            <a:chOff x="48" y="1818"/>
            <a:chExt cx="1200" cy="1347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8" y="1818"/>
              <a:ext cx="1200" cy="2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dirty="0"/>
                <a:t>Financial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" y="2109"/>
              <a:ext cx="1200" cy="1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/>
                <a:t>Preparation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/>
                <a:t>Analysis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/>
                <a:t>Auditing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/>
                <a:t>Regulatory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/>
                <a:t>Consulting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 smtClean="0"/>
                <a:t>Planning</a:t>
              </a:r>
              <a:endParaRPr lang="en-US" sz="1700" dirty="0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3429000" y="3387707"/>
            <a:ext cx="2362200" cy="2617788"/>
            <a:chOff x="1392" y="1818"/>
            <a:chExt cx="1488" cy="1709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392" y="1818"/>
              <a:ext cx="1488" cy="30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500093"/>
                  </a:solidFill>
                </a:rPr>
                <a:t>Managerial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392" y="2109"/>
              <a:ext cx="1488" cy="141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General accounting 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Cost accounting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Budgeting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Internal auditing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Consulting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Controller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Treasurer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500093"/>
                  </a:solidFill>
                </a:rPr>
                <a:t>Strategy</a:t>
              </a: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6477000" y="3124200"/>
            <a:ext cx="1998663" cy="2878326"/>
            <a:chOff x="3024" y="1914"/>
            <a:chExt cx="1259" cy="1984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024" y="1914"/>
              <a:ext cx="1254" cy="48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 smtClean="0">
                  <a:solidFill>
                    <a:srgbClr val="003300"/>
                  </a:solidFill>
                </a:rPr>
                <a:t>Public Service and Taxation</a:t>
              </a:r>
              <a:endParaRPr lang="en-US" sz="2000" dirty="0">
                <a:solidFill>
                  <a:srgbClr val="003300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029" y="2394"/>
              <a:ext cx="1254" cy="150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 smtClean="0">
                  <a:solidFill>
                    <a:srgbClr val="003300"/>
                  </a:solidFill>
                </a:rPr>
                <a:t>Planning</a:t>
              </a:r>
              <a:endParaRPr lang="en-US" sz="1700" dirty="0">
                <a:solidFill>
                  <a:srgbClr val="003300"/>
                </a:solidFill>
              </a:endParaRP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003300"/>
                  </a:solidFill>
                </a:rPr>
                <a:t>Regulatory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003300"/>
                  </a:solidFill>
                </a:rPr>
                <a:t>Investigations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003300"/>
                  </a:solidFill>
                </a:rPr>
                <a:t>Consulting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 smtClean="0">
                  <a:solidFill>
                    <a:srgbClr val="003300"/>
                  </a:solidFill>
                </a:rPr>
                <a:t>Enforcement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 smtClean="0">
                  <a:solidFill>
                    <a:srgbClr val="003300"/>
                  </a:solidFill>
                </a:rPr>
                <a:t>Treasury</a:t>
              </a: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 smtClean="0">
                  <a:solidFill>
                    <a:srgbClr val="003300"/>
                  </a:solidFill>
                </a:rPr>
                <a:t>Ministries</a:t>
              </a:r>
              <a:endParaRPr lang="en-US" sz="1700" dirty="0">
                <a:solidFill>
                  <a:srgbClr val="003300"/>
                </a:solidFill>
              </a:endParaRPr>
            </a:p>
            <a:p>
              <a:pPr>
                <a:spcBef>
                  <a:spcPct val="0"/>
                </a:spcBef>
                <a:buFontTx/>
                <a:buChar char="•"/>
                <a:defRPr/>
              </a:pPr>
              <a:r>
                <a:rPr lang="en-US" sz="1700" dirty="0">
                  <a:solidFill>
                    <a:srgbClr val="003300"/>
                  </a:solidFill>
                </a:rPr>
                <a:t>Legal </a:t>
              </a:r>
              <a:r>
                <a:rPr lang="en-US" sz="1700" dirty="0" smtClean="0">
                  <a:solidFill>
                    <a:srgbClr val="003300"/>
                  </a:solidFill>
                </a:rPr>
                <a:t>services</a:t>
              </a:r>
              <a:endParaRPr lang="en-US" sz="1700" dirty="0">
                <a:solidFill>
                  <a:srgbClr val="0033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40767"/>
            <a:ext cx="85534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Corporate Organization Chart</a:t>
            </a:r>
          </a:p>
        </p:txBody>
      </p:sp>
      <p:pic>
        <p:nvPicPr>
          <p:cNvPr id="124934" name="Picture 2" descr="THY organizational 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0" b="21004"/>
          <a:stretch>
            <a:fillRect/>
          </a:stretch>
        </p:blipFill>
        <p:spPr bwMode="auto">
          <a:xfrm>
            <a:off x="1600200" y="944563"/>
            <a:ext cx="6248400" cy="5729287"/>
          </a:xfrm>
          <a:prstGeom prst="rect">
            <a:avLst/>
          </a:prstGeom>
          <a:solidFill>
            <a:srgbClr val="DDDD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j0251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0980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</a:rPr>
              <a:t>Welcome to the world of accounting</a:t>
            </a:r>
            <a:r>
              <a:rPr lang="en-US" sz="2400">
                <a:solidFill>
                  <a:srgbClr val="D60093"/>
                </a:solidFill>
              </a:rPr>
              <a:t>…………………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Information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552" y="1600200"/>
            <a:ext cx="8136904" cy="3989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Main building blocks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identification and measurement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recording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communicating outcome by financial </a:t>
            </a:r>
            <a:r>
              <a:rPr lang="en-US" dirty="0">
                <a:cs typeface="Times New Roman" pitchFamily="18" charset="0"/>
              </a:rPr>
              <a:t>statements and other financial reports 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Characteristics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/>
              <a:t>Relevant- meets the needs of decision makers</a:t>
            </a:r>
          </a:p>
          <a:p>
            <a:pPr lvl="1"/>
            <a:r>
              <a:rPr lang="en-US" dirty="0" smtClean="0"/>
              <a:t>Reliable - trustable</a:t>
            </a:r>
          </a:p>
          <a:p>
            <a:pPr lvl="1"/>
            <a:r>
              <a:rPr lang="en-US" dirty="0" smtClean="0"/>
              <a:t>Comparable – among companies and among different periods for the same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Accounting Information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1066800"/>
            <a:ext cx="7696200" cy="5181600"/>
            <a:chOff x="1143000" y="1066800"/>
            <a:chExt cx="7696200" cy="518160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360107322"/>
                </p:ext>
              </p:extLst>
            </p:nvPr>
          </p:nvGraphicFramePr>
          <p:xfrm>
            <a:off x="1143000" y="1066800"/>
            <a:ext cx="6705600" cy="518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>
              <a:off x="5181600" y="1676400"/>
              <a:ext cx="2133600" cy="22860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239000" y="1975338"/>
              <a:ext cx="381000" cy="99060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58000" y="1735723"/>
              <a:ext cx="1981200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Bookkeeping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8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cs typeface="Times New Roman" pitchFamily="18" charset="0"/>
              </a:rPr>
              <a:t>Business Information System Components</a:t>
            </a:r>
            <a:endParaRPr lang="en-US" sz="3200">
              <a:cs typeface="Times New Roman" pitchFamily="18" charset="0"/>
            </a:endParaRPr>
          </a:p>
        </p:txBody>
      </p:sp>
      <p:pic>
        <p:nvPicPr>
          <p:cNvPr id="10242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763"/>
            <a:ext cx="7571985" cy="390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Görünüm ayrıntıl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762"/>
            <a:ext cx="1813956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nsan Kaynakları ofisinde mülakata giren kadı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0138"/>
          <a:stretch/>
        </p:blipFill>
        <p:spPr bwMode="auto">
          <a:xfrm>
            <a:off x="6555655" y="4405115"/>
            <a:ext cx="1828800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gafondan bağıran ad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55" y="19097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örünüm ayrıntılar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39736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örünüm ayrıntılar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1019076" cy="10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Users of Accounting Information</a:t>
            </a:r>
          </a:p>
        </p:txBody>
      </p:sp>
      <p:sp>
        <p:nvSpPr>
          <p:cNvPr id="104496" name="Rectangle 48"/>
          <p:cNvSpPr>
            <a:spLocks noGrp="1" noChangeArrowheads="1"/>
          </p:cNvSpPr>
          <p:nvPr>
            <p:ph sz="half" idx="4294967295"/>
          </p:nvPr>
        </p:nvSpPr>
        <p:spPr>
          <a:xfrm>
            <a:off x="0" y="3429000"/>
            <a:ext cx="3333750" cy="1620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executive officers</a:t>
            </a:r>
            <a:r>
              <a:rPr lang="en-US" sz="1800" dirty="0"/>
              <a:t> </a:t>
            </a:r>
          </a:p>
        </p:txBody>
      </p:sp>
      <p:sp>
        <p:nvSpPr>
          <p:cNvPr id="104497" name="Rectangle 49"/>
          <p:cNvSpPr>
            <a:spLocks noGrp="1" noChangeArrowheads="1"/>
          </p:cNvSpPr>
          <p:nvPr>
            <p:ph sz="half" idx="4294967295"/>
          </p:nvPr>
        </p:nvSpPr>
        <p:spPr>
          <a:xfrm>
            <a:off x="4495800" y="3276600"/>
            <a:ext cx="4648200" cy="14478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creditors ; investors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government ; regulatory agencies ; labor unions; financial advisors; brokerage firms; auditors; lawyers; consumer groups; and academicians</a:t>
            </a:r>
            <a:r>
              <a:rPr lang="en-US" sz="1800" dirty="0"/>
              <a:t> </a:t>
            </a:r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1443038" y="2963863"/>
            <a:ext cx="3375025" cy="0"/>
          </a:xfrm>
          <a:prstGeom prst="rect">
            <a:avLst/>
          </a:prstGeom>
          <a:solidFill>
            <a:srgbClr val="FFAE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4501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65257" cy="182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ugan\Downloads\MP900433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724400"/>
            <a:ext cx="19431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örünüm ayrıntılar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6" y="3962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Users of Accounting Information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decision makers </a:t>
            </a:r>
            <a:r>
              <a:rPr lang="en-US" dirty="0"/>
              <a:t>- the users of the accounting information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To whom is the business accountable?</a:t>
            </a:r>
          </a:p>
          <a:p>
            <a:r>
              <a:rPr lang="en-US" dirty="0"/>
              <a:t>What is it accountable for?</a:t>
            </a:r>
          </a:p>
          <a:p>
            <a:r>
              <a:rPr lang="en-US" dirty="0"/>
              <a:t>What is the role of accounting in this accountability?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Business Goals and Strategies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Business Goal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is the target of a business organization towards which all efforts are directed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the goal of </a:t>
            </a:r>
            <a:r>
              <a:rPr lang="en-US" b="1" dirty="0">
                <a:solidFill>
                  <a:schemeClr val="accent6"/>
                </a:solidFill>
              </a:rPr>
              <a:t>profit maximization </a:t>
            </a:r>
            <a:r>
              <a:rPr lang="en-US" b="1" dirty="0"/>
              <a:t>or </a:t>
            </a:r>
            <a:r>
              <a:rPr lang="en-US" b="1" dirty="0">
                <a:solidFill>
                  <a:schemeClr val="accent6"/>
                </a:solidFill>
              </a:rPr>
              <a:t>profitability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the goal of </a:t>
            </a:r>
            <a:r>
              <a:rPr lang="en-US" b="1" dirty="0">
                <a:solidFill>
                  <a:schemeClr val="accent6"/>
                </a:solidFill>
              </a:rPr>
              <a:t>liquidity</a:t>
            </a:r>
            <a:r>
              <a:rPr lang="en-US" dirty="0"/>
              <a:t> </a:t>
            </a:r>
          </a:p>
          <a:p>
            <a:pPr marL="0" indent="0"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600" b="1" dirty="0">
                <a:solidFill>
                  <a:srgbClr val="FFFF00"/>
                </a:solidFill>
              </a:rPr>
              <a:t>Business Strategies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are the means to achieve the set goals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/>
          </a:p>
        </p:txBody>
      </p:sp>
      <p:pic>
        <p:nvPicPr>
          <p:cNvPr id="2050" name="Picture 2" descr="Sunum yapan iş kadın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Chapter 1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>
                    <a:tint val="75000"/>
                  </a:prstClr>
                </a:solidFill>
              </a:rPr>
              <a:t>Mugan-Akman 2012</a:t>
            </a:r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A0DB8-46C5-42E7-98CF-6B4BFCE889E4}" type="slidenum">
              <a:rPr lang="en-US" b="1" smtClean="0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ganAkman 201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1204</Words>
  <Application>Microsoft Office PowerPoint</Application>
  <PresentationFormat>On-screen Show (4:3)</PresentationFormat>
  <Paragraphs>255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MuganAkman 2012</vt:lpstr>
      <vt:lpstr>Clip</vt:lpstr>
      <vt:lpstr>1</vt:lpstr>
      <vt:lpstr>Environment of a Business Organization</vt:lpstr>
      <vt:lpstr>Aim of the Accounting Information</vt:lpstr>
      <vt:lpstr>Accounting Information System</vt:lpstr>
      <vt:lpstr>Accounting Information System</vt:lpstr>
      <vt:lpstr>Business Information System Components</vt:lpstr>
      <vt:lpstr>Users of Accounting Information</vt:lpstr>
      <vt:lpstr>Users of Accounting Information</vt:lpstr>
      <vt:lpstr>Business Goals and Strategies</vt:lpstr>
      <vt:lpstr>Business Entity Forms</vt:lpstr>
      <vt:lpstr>Business Activities</vt:lpstr>
      <vt:lpstr>Financing Activities</vt:lpstr>
      <vt:lpstr>Investing Activities</vt:lpstr>
      <vt:lpstr>Operating Activities</vt:lpstr>
      <vt:lpstr>Primary Financial Statements</vt:lpstr>
      <vt:lpstr>Income Statement</vt:lpstr>
      <vt:lpstr>Example of an Income Statement </vt:lpstr>
      <vt:lpstr>Statement of Financial Position (Balance Sheet)</vt:lpstr>
      <vt:lpstr>Statement of Cash Flows </vt:lpstr>
      <vt:lpstr>Statement of Cash Flows</vt:lpstr>
      <vt:lpstr>Statement of Changes in Equity</vt:lpstr>
      <vt:lpstr>Statement of Changes in Equity</vt:lpstr>
      <vt:lpstr>PowerPoint Presentation</vt:lpstr>
      <vt:lpstr>Auditing and Auditors’ Opinion</vt:lpstr>
      <vt:lpstr>PowerPoint Presentation</vt:lpstr>
      <vt:lpstr>Regulatory Bodies</vt:lpstr>
      <vt:lpstr>Development of Accounting</vt:lpstr>
      <vt:lpstr>Development of Accounting in Turkey</vt:lpstr>
      <vt:lpstr>Accounting Profession in Turkey</vt:lpstr>
      <vt:lpstr>Career Opportunities in Accounting</vt:lpstr>
      <vt:lpstr>Corporate Organization Chart</vt:lpstr>
      <vt:lpstr>PowerPoint Presentation</vt:lpstr>
    </vt:vector>
  </TitlesOfParts>
  <Company>METU Business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 of HPII</dc:creator>
  <cp:lastModifiedBy>Can MUGAN</cp:lastModifiedBy>
  <cp:revision>69</cp:revision>
  <dcterms:created xsi:type="dcterms:W3CDTF">2005-02-08T09:50:27Z</dcterms:created>
  <dcterms:modified xsi:type="dcterms:W3CDTF">2012-09-10T09:39:52Z</dcterms:modified>
</cp:coreProperties>
</file>